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Nuni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6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8914f4334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8914f4334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8914f4334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8914f4334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89a2b0a41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89a2b0a41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89a2b0a41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89a2b0a41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89b678a2b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89b678a2b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9a2b0a41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89a2b0a41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3" Type="http://schemas.openxmlformats.org/officeDocument/2006/relationships/image" Target="../media/image20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9" Type="http://schemas.openxmlformats.org/officeDocument/2006/relationships/image" Target="../media/image15.png"/><Relationship Id="rId5" Type="http://schemas.openxmlformats.org/officeDocument/2006/relationships/image" Target="../media/image22.jpg"/><Relationship Id="rId6" Type="http://schemas.openxmlformats.org/officeDocument/2006/relationships/image" Target="../media/image25.jpg"/><Relationship Id="rId7" Type="http://schemas.openxmlformats.org/officeDocument/2006/relationships/image" Target="../media/image26.jp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7925" y="0"/>
            <a:ext cx="9151800" cy="5154300"/>
          </a:xfrm>
          <a:prstGeom prst="rect">
            <a:avLst/>
          </a:prstGeom>
          <a:solidFill>
            <a:srgbClr val="2454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50" y="1774825"/>
            <a:ext cx="3633000" cy="14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3180" y="1021163"/>
            <a:ext cx="3463525" cy="29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-7925" y="0"/>
            <a:ext cx="9151800" cy="5154300"/>
          </a:xfrm>
          <a:prstGeom prst="rect">
            <a:avLst/>
          </a:prstGeom>
          <a:solidFill>
            <a:srgbClr val="2454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4921625" y="678325"/>
            <a:ext cx="233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 DESAFIO</a:t>
            </a:r>
            <a:endParaRPr b="1" sz="2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8750" y="4572700"/>
            <a:ext cx="1133850" cy="4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0" l="32160" r="14113" t="0"/>
          <a:stretch/>
        </p:blipFill>
        <p:spPr>
          <a:xfrm rot="5400000">
            <a:off x="923225" y="1327500"/>
            <a:ext cx="5219700" cy="25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5">
            <a:alphaModFix/>
          </a:blip>
          <a:srcRect b="0" l="25105" r="4886" t="0"/>
          <a:stretch/>
        </p:blipFill>
        <p:spPr>
          <a:xfrm>
            <a:off x="-7925" y="638750"/>
            <a:ext cx="4697749" cy="38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4921625" y="1423800"/>
            <a:ext cx="39285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2023 é o Ano da Ciência Aberta! Compartilhar histórias de sucesso é uma ótima maneira de mostrar o maravilhoso trabalho de ciência aberta realizado pela comunidade global e fornece exemplos reais de maneiras bem-sucedidas de integrar a ciência aberta ao fluxo de trabalho científico.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Seu desafio é contar uma história de sucesso de ciência aberta de maneira criativa, usando qualquer forma de contar histórias – desde canto até poesia, dança, teatro de marionetes, acrobacias e muito mais!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6050" l="6208" r="0" t="4183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3893525" y="831725"/>
            <a:ext cx="46827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Democratização do acesso à informação sobre </a:t>
            </a:r>
            <a:r>
              <a:rPr b="1" lang="pt-BR" sz="2000">
                <a:solidFill>
                  <a:srgbClr val="245494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Ciência Aberta.</a:t>
            </a:r>
            <a:endParaRPr b="1" sz="2000">
              <a:solidFill>
                <a:srgbClr val="245494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45494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 ciência de código aberto exige uma mudança cultural para</a:t>
            </a:r>
            <a:r>
              <a:rPr b="1" lang="pt-BR" sz="2000">
                <a:solidFill>
                  <a:srgbClr val="245494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 um processo científico mais inclusivo.</a:t>
            </a:r>
            <a:endParaRPr b="1" sz="2000">
              <a:solidFill>
                <a:srgbClr val="245494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b="-992020" l="680840" r="-680840" t="992020"/>
          <a:stretch/>
        </p:blipFill>
        <p:spPr>
          <a:xfrm>
            <a:off x="7818750" y="4572700"/>
            <a:ext cx="1133850" cy="4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425" y="151250"/>
            <a:ext cx="1133850" cy="4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-26625" y="12425"/>
            <a:ext cx="9144000" cy="5143500"/>
          </a:xfrm>
          <a:prstGeom prst="rect">
            <a:avLst/>
          </a:prstGeom>
          <a:solidFill>
            <a:srgbClr val="073763">
              <a:alpha val="23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892400" y="971250"/>
            <a:ext cx="6865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6550" y="4505425"/>
            <a:ext cx="1133850" cy="4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12725" y="781100"/>
            <a:ext cx="50046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Perfil da população jovem Brasileira</a:t>
            </a:r>
            <a:endParaRPr b="1" sz="2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Pouco informados, </a:t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bastante interessados.</a:t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893725" y="2571750"/>
            <a:ext cx="69951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  crescimento na conectividade em áreas rurais, </a:t>
            </a:r>
            <a:endParaRPr b="1" sz="2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que saiu de 57,8% e chegou em 74,7% dos domicílios em 2021.</a:t>
            </a:r>
            <a:endParaRPr b="1" sz="2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-7925" y="0"/>
            <a:ext cx="9151800" cy="5154300"/>
          </a:xfrm>
          <a:prstGeom prst="rect">
            <a:avLst/>
          </a:prstGeom>
          <a:solidFill>
            <a:srgbClr val="2454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4095775" y="532350"/>
            <a:ext cx="4315800" cy="3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CULTURA POPULAR</a:t>
            </a:r>
            <a:endParaRPr b="1" sz="2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 cantoria, também referida como repente, representa uma</a:t>
            </a:r>
            <a:r>
              <a:rPr b="1" lang="pt-BR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pt-BR">
                <a:solidFill>
                  <a:srgbClr val="245494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forma artística poético-musical </a:t>
            </a:r>
            <a:r>
              <a:rPr lang="pt-BR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amplamente difundida no Nordeste brasileiro e em regiões que acolheram uma grande quantidade de migrantes do Nordeste, tais como São Paulo e o Distrito Federal. 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Os artistas dessa expressão são conhecidos como </a:t>
            </a:r>
            <a:r>
              <a:rPr b="1" lang="pt-BR">
                <a:solidFill>
                  <a:srgbClr val="245494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cantadores, repentistas ou violeiros</a:t>
            </a:r>
            <a:r>
              <a:rPr lang="pt-BR">
                <a:solidFill>
                  <a:srgbClr val="245494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pt-BR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atuando em pares e alternando-se na interpretação de estrofes </a:t>
            </a:r>
            <a:r>
              <a:rPr b="1" lang="pt-BR">
                <a:solidFill>
                  <a:srgbClr val="245494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compostas dentro de regras estritas de rima, métrica e coerência temática</a:t>
            </a:r>
            <a:r>
              <a:rPr b="1" lang="pt-BR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. 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0" l="9362" r="13136" t="0"/>
          <a:stretch/>
        </p:blipFill>
        <p:spPr>
          <a:xfrm>
            <a:off x="229875" y="202500"/>
            <a:ext cx="3423750" cy="2319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7"/>
          <p:cNvGrpSpPr/>
          <p:nvPr/>
        </p:nvGrpSpPr>
        <p:grpSpPr>
          <a:xfrm>
            <a:off x="229800" y="2612025"/>
            <a:ext cx="3423900" cy="2454212"/>
            <a:chOff x="427300" y="2554425"/>
            <a:chExt cx="3423900" cy="2454212"/>
          </a:xfrm>
        </p:grpSpPr>
        <p:grpSp>
          <p:nvGrpSpPr>
            <p:cNvPr id="93" name="Google Shape;93;p17"/>
            <p:cNvGrpSpPr/>
            <p:nvPr/>
          </p:nvGrpSpPr>
          <p:grpSpPr>
            <a:xfrm>
              <a:off x="427300" y="2554425"/>
              <a:ext cx="3423900" cy="2380200"/>
              <a:chOff x="427300" y="2554425"/>
              <a:chExt cx="3423900" cy="2380200"/>
            </a:xfrm>
          </p:grpSpPr>
          <p:sp>
            <p:nvSpPr>
              <p:cNvPr id="94" name="Google Shape;94;p17"/>
              <p:cNvSpPr/>
              <p:nvPr/>
            </p:nvSpPr>
            <p:spPr>
              <a:xfrm>
                <a:off x="427300" y="2554425"/>
                <a:ext cx="3423900" cy="238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95" name="Google Shape;95;p1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37163" y="2671600"/>
                <a:ext cx="3004174" cy="2145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6" name="Google Shape;96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7375" y="2563087"/>
              <a:ext cx="3423748" cy="24455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9825" y="4572700"/>
            <a:ext cx="1133850" cy="448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17"/>
          <p:cNvGrpSpPr/>
          <p:nvPr/>
        </p:nvGrpSpPr>
        <p:grpSpPr>
          <a:xfrm rot="10800000">
            <a:off x="58925" y="62575"/>
            <a:ext cx="806400" cy="696300"/>
            <a:chOff x="3737150" y="1794525"/>
            <a:chExt cx="806400" cy="696300"/>
          </a:xfrm>
        </p:grpSpPr>
        <p:cxnSp>
          <p:nvCxnSpPr>
            <p:cNvPr id="99" name="Google Shape;99;p17"/>
            <p:cNvCxnSpPr/>
            <p:nvPr/>
          </p:nvCxnSpPr>
          <p:spPr>
            <a:xfrm>
              <a:off x="3737150" y="2490825"/>
              <a:ext cx="80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17"/>
            <p:cNvCxnSpPr/>
            <p:nvPr/>
          </p:nvCxnSpPr>
          <p:spPr>
            <a:xfrm>
              <a:off x="4543550" y="1794525"/>
              <a:ext cx="0" cy="6963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>
            <a:off x="-7925" y="0"/>
            <a:ext cx="9151800" cy="5154300"/>
          </a:xfrm>
          <a:prstGeom prst="rect">
            <a:avLst/>
          </a:prstGeom>
          <a:solidFill>
            <a:srgbClr val="2454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825" y="4572700"/>
            <a:ext cx="1133850" cy="4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4186">
            <a:off x="189702" y="163200"/>
            <a:ext cx="2792126" cy="400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67781">
            <a:off x="1204153" y="882375"/>
            <a:ext cx="2853825" cy="39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6600">
            <a:off x="2319425" y="405777"/>
            <a:ext cx="3150525" cy="433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3079" y="254263"/>
            <a:ext cx="2991250" cy="40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69975" y="696990"/>
            <a:ext cx="2991250" cy="4055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647456">
            <a:off x="4943588" y="885846"/>
            <a:ext cx="3123222" cy="426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735586">
            <a:off x="163528" y="1289155"/>
            <a:ext cx="2667572" cy="368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209299">
            <a:off x="1523262" y="-7387"/>
            <a:ext cx="2857500" cy="41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190847">
            <a:off x="1072238" y="1179650"/>
            <a:ext cx="2915198" cy="453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57765">
            <a:off x="3113963" y="153201"/>
            <a:ext cx="336107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14">
            <a:alphaModFix/>
          </a:blip>
          <a:srcRect b="0" l="49078" r="0" t="0"/>
          <a:stretch/>
        </p:blipFill>
        <p:spPr>
          <a:xfrm>
            <a:off x="2180175" y="357562"/>
            <a:ext cx="3505326" cy="473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/>
          <p:nvPr/>
        </p:nvSpPr>
        <p:spPr>
          <a:xfrm>
            <a:off x="-100" y="0"/>
            <a:ext cx="9144000" cy="5154600"/>
          </a:xfrm>
          <a:prstGeom prst="rect">
            <a:avLst/>
          </a:prstGeom>
          <a:solidFill>
            <a:srgbClr val="2454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9841" y="0"/>
            <a:ext cx="2214158" cy="25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900" y="2572850"/>
            <a:ext cx="2309949" cy="257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9900" y="3077"/>
            <a:ext cx="2309950" cy="2568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9950" y="2574975"/>
            <a:ext cx="2309950" cy="257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573077"/>
            <a:ext cx="2309952" cy="257043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1436050" y="478600"/>
            <a:ext cx="27903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NOSSA EQUIPE | </a:t>
            </a:r>
            <a:r>
              <a:rPr b="1" lang="pt-BR" sz="1500">
                <a:solidFill>
                  <a:srgbClr val="245494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MatutoTEC</a:t>
            </a:r>
            <a:endParaRPr b="1" sz="1500">
              <a:solidFill>
                <a:srgbClr val="245494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Altayr Franco Dantas</a:t>
            </a:r>
            <a:endParaRPr sz="1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Cícero Moura de Alcântara</a:t>
            </a:r>
            <a:endParaRPr sz="1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Janaina Vieira de Alcântara</a:t>
            </a:r>
            <a:endParaRPr sz="1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Matheus Araújo de Souza</a:t>
            </a:r>
            <a:endParaRPr sz="1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Vianney Rodrigues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53962" y="3561671"/>
            <a:ext cx="1500100" cy="5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907650">
            <a:off x="-588947" y="41321"/>
            <a:ext cx="2492295" cy="24923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9"/>
          <p:cNvGrpSpPr/>
          <p:nvPr/>
        </p:nvGrpSpPr>
        <p:grpSpPr>
          <a:xfrm>
            <a:off x="3737150" y="1794525"/>
            <a:ext cx="806400" cy="696300"/>
            <a:chOff x="3737150" y="1794525"/>
            <a:chExt cx="806400" cy="696300"/>
          </a:xfrm>
        </p:grpSpPr>
        <p:cxnSp>
          <p:nvCxnSpPr>
            <p:cNvPr id="132" name="Google Shape;132;p19"/>
            <p:cNvCxnSpPr/>
            <p:nvPr/>
          </p:nvCxnSpPr>
          <p:spPr>
            <a:xfrm>
              <a:off x="3737150" y="2490825"/>
              <a:ext cx="80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" name="Google Shape;133;p19"/>
            <p:cNvCxnSpPr/>
            <p:nvPr/>
          </p:nvCxnSpPr>
          <p:spPr>
            <a:xfrm>
              <a:off x="4543550" y="1794525"/>
              <a:ext cx="0" cy="6963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4" name="Google Shape;134;p19"/>
          <p:cNvGrpSpPr/>
          <p:nvPr/>
        </p:nvGrpSpPr>
        <p:grpSpPr>
          <a:xfrm rot="10800000">
            <a:off x="58925" y="62575"/>
            <a:ext cx="806400" cy="696300"/>
            <a:chOff x="3737150" y="1794525"/>
            <a:chExt cx="806400" cy="696300"/>
          </a:xfrm>
        </p:grpSpPr>
        <p:cxnSp>
          <p:nvCxnSpPr>
            <p:cNvPr id="135" name="Google Shape;135;p19"/>
            <p:cNvCxnSpPr/>
            <p:nvPr/>
          </p:nvCxnSpPr>
          <p:spPr>
            <a:xfrm>
              <a:off x="3737150" y="2490825"/>
              <a:ext cx="80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19"/>
            <p:cNvCxnSpPr/>
            <p:nvPr/>
          </p:nvCxnSpPr>
          <p:spPr>
            <a:xfrm>
              <a:off x="4543550" y="1794525"/>
              <a:ext cx="0" cy="6963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7" name="Google Shape;137;p19"/>
          <p:cNvGrpSpPr/>
          <p:nvPr/>
        </p:nvGrpSpPr>
        <p:grpSpPr>
          <a:xfrm>
            <a:off x="8221153" y="4340418"/>
            <a:ext cx="848897" cy="735362"/>
            <a:chOff x="3737150" y="1794525"/>
            <a:chExt cx="806400" cy="696300"/>
          </a:xfrm>
        </p:grpSpPr>
        <p:cxnSp>
          <p:nvCxnSpPr>
            <p:cNvPr id="138" name="Google Shape;138;p19"/>
            <p:cNvCxnSpPr/>
            <p:nvPr/>
          </p:nvCxnSpPr>
          <p:spPr>
            <a:xfrm>
              <a:off x="3737150" y="2490825"/>
              <a:ext cx="80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19"/>
            <p:cNvCxnSpPr/>
            <p:nvPr/>
          </p:nvCxnSpPr>
          <p:spPr>
            <a:xfrm>
              <a:off x="4543550" y="1794525"/>
              <a:ext cx="0" cy="6963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0" name="Google Shape;140;p19"/>
          <p:cNvGrpSpPr/>
          <p:nvPr/>
        </p:nvGrpSpPr>
        <p:grpSpPr>
          <a:xfrm rot="10800000">
            <a:off x="7014850" y="2649825"/>
            <a:ext cx="806400" cy="696300"/>
            <a:chOff x="3737150" y="1794525"/>
            <a:chExt cx="806400" cy="696300"/>
          </a:xfrm>
        </p:grpSpPr>
        <p:cxnSp>
          <p:nvCxnSpPr>
            <p:cNvPr id="141" name="Google Shape;141;p19"/>
            <p:cNvCxnSpPr/>
            <p:nvPr/>
          </p:nvCxnSpPr>
          <p:spPr>
            <a:xfrm>
              <a:off x="3737150" y="2490825"/>
              <a:ext cx="80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19"/>
            <p:cNvCxnSpPr/>
            <p:nvPr/>
          </p:nvCxnSpPr>
          <p:spPr>
            <a:xfrm>
              <a:off x="4543550" y="1794525"/>
              <a:ext cx="0" cy="6963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